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91" r:id="rId5"/>
    <p:sldId id="274" r:id="rId6"/>
    <p:sldId id="276" r:id="rId7"/>
    <p:sldId id="277" r:id="rId8"/>
    <p:sldId id="290" r:id="rId9"/>
    <p:sldId id="283" r:id="rId10"/>
    <p:sldId id="289" r:id="rId11"/>
    <p:sldId id="288" r:id="rId12"/>
    <p:sldId id="287" r:id="rId13"/>
    <p:sldId id="286" r:id="rId14"/>
    <p:sldId id="279" r:id="rId15"/>
    <p:sldId id="281" r:id="rId16"/>
    <p:sldId id="282" r:id="rId17"/>
    <p:sldId id="272" r:id="rId18"/>
    <p:sldId id="265" r:id="rId19"/>
    <p:sldId id="26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0066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0B32B-99E5-45EF-B487-59022CC756F1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5B615-8E56-4BD8-B7B9-34CB51362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78013-CC7F-4443-A4C1-27D435D406D9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37E5E-EAD0-45BE-BD1A-F94EF8314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44568-A3C0-49C8-A80B-946C88E0E78D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179EA-AC90-4CF0-94BB-7880DC5A1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63BC3-7EC0-46B8-AC0A-EB4E4593F627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B7818-8B53-4A61-992C-4DC543072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10BC8-BBD2-44A4-A562-0C88580D527E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362CA-0F84-46E8-8CF8-E87BB777B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5FECE-6EEE-407E-BA76-3D8C9FC644A3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0BF61-CAD8-4ED2-B956-A3526024B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543DF-43CB-4E57-AA00-BB92F9AC1F87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1C662-68D2-491C-8D4F-3A23201F8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B53FC-EFA6-43C0-8F76-41B8EA12BC10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4119C-EC0C-431C-BDE0-15303A98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90B6-0DBD-4D11-A36C-DC46CF199111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7F807-BADF-4275-BB07-03D86DBBE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6E168-21A7-4208-AEB8-013A7FD686B9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2D85E-90EF-4DF3-BEC5-3D33C2AAB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44C0A-5492-4841-BBBC-0B76F251451B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2CD9B-D268-432C-8873-5C86D033F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454DA2-DD59-43BF-8D19-F4FFB630FB29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4B76AB-AD07-47AE-BEA4-32369B6A2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Relationship Id="rId9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8" descr="Anh dep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362200" y="1981200"/>
            <a:ext cx="4724400" cy="990600"/>
          </a:xfrm>
          <a:prstGeom prst="rect">
            <a:avLst/>
          </a:prstGeom>
        </p:spPr>
        <p:txBody>
          <a:bodyPr spcFirstLastPara="1" wrap="none">
            <a:prstTxWarp prst="textArchUp">
              <a:avLst>
                <a:gd name="adj" fmla="val 10911009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3DH" pitchFamily="34" charset="0"/>
                <a:cs typeface="+mn-cs"/>
              </a:rPr>
              <a:t>WELCOME TO OUR CLASS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7550" y="2971800"/>
            <a:ext cx="4876800" cy="76200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" pitchFamily="34" charset="0"/>
                <a:cs typeface="+mn-cs"/>
              </a:rPr>
              <a:t>English 4</a:t>
            </a:r>
          </a:p>
        </p:txBody>
      </p: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3354409" y="3924181"/>
            <a:ext cx="273998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Teacher: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Mrs Ly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4582" name="Picture 5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432" y="48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3" name="Picture 6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336" y="4272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4" name="Picture 7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-1857" y="2097"/>
              <a:ext cx="3841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5" name="Picture 8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3748" y="2125"/>
              <a:ext cx="3898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6" name="Picture 9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0" y="3696"/>
              <a:ext cx="624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7" name="Picture 10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136" y="3698"/>
              <a:ext cx="624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8" name="Picture 11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185" y="0"/>
              <a:ext cx="576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9" name="Picture 12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41" name="Picture 13" descr="U16-L2-2-2-so th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81000"/>
            <a:ext cx="762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3048000" y="4953000"/>
            <a:ext cx="2747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zoo/ see the animals</a:t>
            </a:r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533400" y="6096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209800" y="5486400"/>
            <a:ext cx="4697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Why do you want to go to the zoo?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Because I want to see the animals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5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/>
      <p:bldP spid="266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5606" name="Picture 5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432" y="48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7" name="Picture 6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336" y="4272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Picture 7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-1857" y="2097"/>
              <a:ext cx="3841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9" name="Picture 8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3748" y="2125"/>
              <a:ext cx="3898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9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0" y="3696"/>
              <a:ext cx="624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1" name="Picture 10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136" y="3698"/>
              <a:ext cx="624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2" name="Picture 11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185" y="0"/>
              <a:ext cx="576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3" name="Picture 12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44" name="Picture 16" descr="U16-L2-2-3-cine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81000"/>
            <a:ext cx="792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3276600" y="4953000"/>
            <a:ext cx="249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cinema/ see a film</a:t>
            </a:r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990600" y="5334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2209800" y="5486400"/>
            <a:ext cx="5164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Why do you want to go to the cinema?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Because I want to see a film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4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6631" name="Picture 5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432" y="48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2" name="Picture 6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336" y="4272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3" name="Picture 7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-1857" y="2097"/>
              <a:ext cx="3841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4" name="Picture 8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3748" y="2125"/>
              <a:ext cx="3898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5" name="Picture 9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0" y="3696"/>
              <a:ext cx="624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10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136" y="3698"/>
              <a:ext cx="624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7" name="Picture 11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185" y="0"/>
              <a:ext cx="576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12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48" name="Picture 20" descr="U16-L2-2-4-bake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81000"/>
            <a:ext cx="7696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2819400" y="4953000"/>
            <a:ext cx="332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bakery/ buy some bread</a:t>
            </a:r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762000" y="4572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2209800" y="5486400"/>
            <a:ext cx="5148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Why do you want to go to the bakery?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Because I want to buy some bread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3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0" grpId="0"/>
      <p:bldP spid="266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7654" name="Picture 5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432" y="48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6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336" y="4272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Picture 7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-1857" y="2097"/>
              <a:ext cx="3841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7" name="Picture 8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3748" y="2125"/>
              <a:ext cx="3898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8" name="Picture 9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0" y="3696"/>
              <a:ext cx="624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9" name="Picture 10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136" y="3698"/>
              <a:ext cx="624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0" name="Picture 11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185" y="0"/>
              <a:ext cx="576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1" name="Picture 12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51" name="Picture 23" descr="U16-L2-2-5-be b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28600"/>
            <a:ext cx="7848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2895600" y="4724400"/>
            <a:ext cx="299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swimming pool/ swim</a:t>
            </a:r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838200" y="4572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1905000" y="5410200"/>
            <a:ext cx="6207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Why do you want to go to the swimming pool?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Because I want to swim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2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2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8685" name="Picture 5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432" y="48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6" name="Picture 6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336" y="4272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7" name="Picture 7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-1857" y="2097"/>
              <a:ext cx="3841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8" name="Picture 8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3748" y="2125"/>
              <a:ext cx="3898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9" name="Picture 9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0" y="3696"/>
              <a:ext cx="624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0" name="Picture 10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136" y="3698"/>
              <a:ext cx="624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1" name="Picture 11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185" y="0"/>
              <a:ext cx="576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2" name="Picture 12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990600" y="5334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1828800" y="533400"/>
            <a:ext cx="2133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Listen and circle.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1371600" y="1447800"/>
            <a:ext cx="57912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Mai wants to go to the ………………….</a:t>
            </a:r>
          </a:p>
          <a:p>
            <a:pPr marL="342900" indent="-342900"/>
            <a:r>
              <a:rPr lang="en-US" sz="2000">
                <a:latin typeface="Times New Roman" pitchFamily="18" charset="0"/>
                <a:cs typeface="Times New Roman" pitchFamily="18" charset="0"/>
              </a:rPr>
              <a:t>                             b. sweet shop                 c. bookshop</a:t>
            </a:r>
          </a:p>
          <a:p>
            <a:pPr marL="342900" indent="-342900"/>
            <a:r>
              <a:rPr lang="en-US" sz="2000">
                <a:latin typeface="Times New Roman" pitchFamily="18" charset="0"/>
                <a:cs typeface="Times New Roman" pitchFamily="18" charset="0"/>
              </a:rPr>
              <a:t>2. Tony wants to go to the…………………….</a:t>
            </a:r>
          </a:p>
          <a:p>
            <a:pPr marL="342900" indent="-342900"/>
            <a:r>
              <a:rPr lang="en-US" sz="2000">
                <a:latin typeface="Times New Roman" pitchFamily="18" charset="0"/>
                <a:cs typeface="Times New Roman" pitchFamily="18" charset="0"/>
              </a:rPr>
              <a:t>     a. bakery          b. pharmacy                   </a:t>
            </a:r>
          </a:p>
          <a:p>
            <a:pPr marL="342900" indent="-342900"/>
            <a:r>
              <a:rPr lang="en-US" sz="2000">
                <a:latin typeface="Times New Roman" pitchFamily="18" charset="0"/>
                <a:cs typeface="Times New Roman" pitchFamily="18" charset="0"/>
              </a:rPr>
              <a:t>3. Phong wants to buy some………………….</a:t>
            </a:r>
          </a:p>
          <a:p>
            <a:pPr marL="342900" indent="-342900"/>
            <a:r>
              <a:rPr lang="en-US" sz="2000">
                <a:latin typeface="Times New Roman" pitchFamily="18" charset="0"/>
                <a:cs typeface="Times New Roman" pitchFamily="18" charset="0"/>
              </a:rPr>
              <a:t>     a. books                                                 c. rulers</a:t>
            </a:r>
          </a:p>
          <a:p>
            <a:pPr marL="342900" indent="-342900"/>
            <a:r>
              <a:rPr lang="en-US" sz="2000">
                <a:latin typeface="Times New Roman" pitchFamily="18" charset="0"/>
                <a:cs typeface="Times New Roman" pitchFamily="18" charset="0"/>
              </a:rPr>
              <a:t>4. Tom wants to buy some…………………….</a:t>
            </a:r>
          </a:p>
          <a:p>
            <a:pPr marL="342900" indent="-342900"/>
            <a:r>
              <a:rPr lang="en-US" sz="2000">
                <a:latin typeface="Times New Roman" pitchFamily="18" charset="0"/>
                <a:cs typeface="Times New Roman" pitchFamily="18" charset="0"/>
              </a:rPr>
              <a:t>     a. sweets           b. chocolate                   </a:t>
            </a:r>
          </a:p>
          <a:p>
            <a:pPr marL="342900" indent="-342900"/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1828800" y="175260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a. zoo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5638800" y="2362200"/>
            <a:ext cx="1155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c. cinema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3276600" y="2971800"/>
            <a:ext cx="903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b. pens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5613400" y="3530600"/>
            <a:ext cx="98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c. bread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1828800" y="1752600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zoo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5638800" y="2362200"/>
            <a:ext cx="1198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cinema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3276600" y="2971800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pens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5638800" y="3581400"/>
            <a:ext cx="1058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bread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6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/>
      <p:bldP spid="26639" grpId="0" animBg="1"/>
      <p:bldP spid="26640" grpId="0"/>
      <p:bldP spid="26641" grpId="0"/>
      <p:bldP spid="26641" grpId="1"/>
      <p:bldP spid="26642" grpId="0" build="allAtOnce"/>
      <p:bldP spid="26644" grpId="0"/>
      <p:bldP spid="26644" grpId="1"/>
      <p:bldP spid="26645" grpId="0"/>
      <p:bldP spid="26645" grpId="1"/>
      <p:bldP spid="26646" grpId="0"/>
      <p:bldP spid="26647" grpId="0"/>
      <p:bldP spid="26648" grpId="0"/>
      <p:bldP spid="266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9821" name="Picture 5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432" y="48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822" name="Picture 6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336" y="4272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823" name="Picture 7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-1857" y="2097"/>
              <a:ext cx="3841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824" name="Picture 8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3748" y="2125"/>
              <a:ext cx="3898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825" name="Picture 9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0" y="3696"/>
              <a:ext cx="624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826" name="Picture 10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136" y="3698"/>
              <a:ext cx="624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827" name="Picture 11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185" y="0"/>
              <a:ext cx="576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828" name="Picture 12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1755" name="Group 11"/>
          <p:cNvGraphicFramePr>
            <a:graphicFrameLocks noGrp="1"/>
          </p:cNvGraphicFramePr>
          <p:nvPr/>
        </p:nvGraphicFramePr>
        <p:xfrm>
          <a:off x="609600" y="1397000"/>
          <a:ext cx="8001000" cy="5003801"/>
        </p:xfrm>
        <a:graphic>
          <a:graphicData uri="http://schemas.openxmlformats.org/drawingml/2006/table">
            <a:tbl>
              <a:tblPr/>
              <a:tblGrid>
                <a:gridCol w="72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724" name="Oval 133"/>
          <p:cNvSpPr>
            <a:spLocks noChangeArrowheads="1"/>
          </p:cNvSpPr>
          <p:nvPr/>
        </p:nvSpPr>
        <p:spPr bwMode="auto">
          <a:xfrm>
            <a:off x="2133600" y="228600"/>
            <a:ext cx="4648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Game: Word squares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1024" name="Picture 5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432" y="48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25" name="Picture 6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336" y="4272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26" name="Picture 7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-1857" y="2097"/>
              <a:ext cx="3841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27" name="Picture 8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3748" y="2125"/>
              <a:ext cx="3898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28" name="Picture 9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0" y="3696"/>
              <a:ext cx="624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29" name="Picture 10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136" y="3698"/>
              <a:ext cx="624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30" name="Picture 11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185" y="0"/>
              <a:ext cx="576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31" name="Picture 12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2779" name="Group 11"/>
          <p:cNvGraphicFramePr>
            <a:graphicFrameLocks noGrp="1"/>
          </p:cNvGraphicFramePr>
          <p:nvPr/>
        </p:nvGraphicFramePr>
        <p:xfrm>
          <a:off x="2819400" y="1397000"/>
          <a:ext cx="5791200" cy="5003801"/>
        </p:xfrm>
        <a:graphic>
          <a:graphicData uri="http://schemas.openxmlformats.org/drawingml/2006/table">
            <a:tbl>
              <a:tblPr/>
              <a:tblGrid>
                <a:gridCol w="52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54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54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2901" name="Oval 133"/>
          <p:cNvSpPr>
            <a:spLocks noChangeArrowheads="1"/>
          </p:cNvSpPr>
          <p:nvPr/>
        </p:nvSpPr>
        <p:spPr bwMode="auto">
          <a:xfrm>
            <a:off x="2133600" y="228600"/>
            <a:ext cx="4648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Game: Word squares</a:t>
            </a:r>
          </a:p>
        </p:txBody>
      </p:sp>
      <p:sp>
        <p:nvSpPr>
          <p:cNvPr id="32902" name="Text Box 134"/>
          <p:cNvSpPr txBox="1">
            <a:spLocks noChangeArrowheads="1"/>
          </p:cNvSpPr>
          <p:nvPr/>
        </p:nvSpPr>
        <p:spPr bwMode="auto">
          <a:xfrm>
            <a:off x="457200" y="1676400"/>
            <a:ext cx="225425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Keys:</a:t>
            </a:r>
          </a:p>
          <a:p>
            <a:pPr marL="342900" indent="-342900">
              <a:buFontTx/>
              <a:buAutoNum type="arabicPeriod"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Supermarket</a:t>
            </a: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Sweet shop</a:t>
            </a: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Pharmacy</a:t>
            </a: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Medicine</a:t>
            </a: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Hungry</a:t>
            </a: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Film</a:t>
            </a: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Cinema</a:t>
            </a: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Bakery</a:t>
            </a: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Animal</a:t>
            </a: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 Bread</a:t>
            </a:r>
          </a:p>
          <a:p>
            <a:pPr marL="342900" indent="-342900"/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931" name="Group 163"/>
          <p:cNvGraphicFramePr>
            <a:graphicFrameLocks noGrp="1"/>
          </p:cNvGraphicFramePr>
          <p:nvPr/>
        </p:nvGraphicFramePr>
        <p:xfrm>
          <a:off x="2819400" y="1371600"/>
          <a:ext cx="5791200" cy="609600"/>
        </p:xfrm>
        <a:graphic>
          <a:graphicData uri="http://schemas.openxmlformats.org/drawingml/2006/table">
            <a:tbl>
              <a:tblPr/>
              <a:tblGrid>
                <a:gridCol w="52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54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54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954" name="Group 186"/>
          <p:cNvGraphicFramePr>
            <a:graphicFrameLocks noGrp="1"/>
          </p:cNvGraphicFramePr>
          <p:nvPr/>
        </p:nvGraphicFramePr>
        <p:xfrm>
          <a:off x="2819400" y="1371600"/>
          <a:ext cx="533400" cy="50292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2975" name="Group 207"/>
          <p:cNvGraphicFramePr>
            <a:graphicFrameLocks noGrp="1"/>
          </p:cNvGraphicFramePr>
          <p:nvPr/>
        </p:nvGraphicFramePr>
        <p:xfrm>
          <a:off x="2819400" y="5867400"/>
          <a:ext cx="4191000" cy="533400"/>
        </p:xfrm>
        <a:graphic>
          <a:graphicData uri="http://schemas.openxmlformats.org/drawingml/2006/table">
            <a:tbl>
              <a:tblPr/>
              <a:tblGrid>
                <a:gridCol w="52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996" name="Group 228"/>
          <p:cNvGraphicFramePr>
            <a:graphicFrameLocks noGrp="1"/>
          </p:cNvGraphicFramePr>
          <p:nvPr/>
        </p:nvGraphicFramePr>
        <p:xfrm>
          <a:off x="8077200" y="1981200"/>
          <a:ext cx="533400" cy="44196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3042" name="Group 274"/>
          <p:cNvGraphicFramePr>
            <a:graphicFrameLocks noGrp="1"/>
          </p:cNvGraphicFramePr>
          <p:nvPr/>
        </p:nvGraphicFramePr>
        <p:xfrm>
          <a:off x="4953000" y="1981200"/>
          <a:ext cx="3124200" cy="518160"/>
        </p:xfrm>
        <a:graphic>
          <a:graphicData uri="http://schemas.openxmlformats.org/drawingml/2006/table">
            <a:tbl>
              <a:tblPr/>
              <a:tblGrid>
                <a:gridCol w="52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055" name="Group 287"/>
          <p:cNvGraphicFramePr>
            <a:graphicFrameLocks noGrp="1"/>
          </p:cNvGraphicFramePr>
          <p:nvPr/>
        </p:nvGraphicFramePr>
        <p:xfrm>
          <a:off x="3886200" y="3048000"/>
          <a:ext cx="457200" cy="22098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3074" name="Group 306"/>
          <p:cNvGraphicFramePr>
            <a:graphicFrameLocks noGrp="1"/>
          </p:cNvGraphicFramePr>
          <p:nvPr/>
        </p:nvGraphicFramePr>
        <p:xfrm>
          <a:off x="3352800" y="3581400"/>
          <a:ext cx="3124200" cy="609600"/>
        </p:xfrm>
        <a:graphic>
          <a:graphicData uri="http://schemas.openxmlformats.org/drawingml/2006/table">
            <a:tbl>
              <a:tblPr/>
              <a:tblGrid>
                <a:gridCol w="52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096" name="Group 328"/>
          <p:cNvGraphicFramePr>
            <a:graphicFrameLocks noGrp="1"/>
          </p:cNvGraphicFramePr>
          <p:nvPr/>
        </p:nvGraphicFramePr>
        <p:xfrm>
          <a:off x="6477000" y="3048000"/>
          <a:ext cx="533400" cy="335343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3137" name="Group 369"/>
          <p:cNvGraphicFramePr>
            <a:graphicFrameLocks noGrp="1"/>
          </p:cNvGraphicFramePr>
          <p:nvPr/>
        </p:nvGraphicFramePr>
        <p:xfrm>
          <a:off x="5943600" y="1397000"/>
          <a:ext cx="533400" cy="33274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3152" name="Group 384"/>
          <p:cNvGraphicFramePr>
            <a:graphicFrameLocks noGrp="1"/>
          </p:cNvGraphicFramePr>
          <p:nvPr/>
        </p:nvGraphicFramePr>
        <p:xfrm>
          <a:off x="4953000" y="2514600"/>
          <a:ext cx="457200" cy="2743201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2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01" grpId="0" animBg="1"/>
      <p:bldP spid="329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nature%20(6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9530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4" descr="nature%20(6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5626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nature%20(6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55626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nature%20(6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44958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 descr="nature%20(6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0" y="32766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 Box 16"/>
          <p:cNvSpPr txBox="1">
            <a:spLocks noChangeArrowheads="1"/>
          </p:cNvSpPr>
          <p:nvPr/>
        </p:nvSpPr>
        <p:spPr bwMode="auto">
          <a:xfrm>
            <a:off x="1295400" y="12954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Kỹ năng:</a:t>
            </a:r>
          </a:p>
        </p:txBody>
      </p:sp>
      <p:sp>
        <p:nvSpPr>
          <p:cNvPr id="25611" name="Oval 17"/>
          <p:cNvSpPr>
            <a:spLocks noChangeArrowheads="1"/>
          </p:cNvSpPr>
          <p:nvPr/>
        </p:nvSpPr>
        <p:spPr bwMode="auto">
          <a:xfrm>
            <a:off x="381000" y="3810000"/>
            <a:ext cx="685800" cy="5842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Antique Olive Compact"/>
              </a:rPr>
              <a:t>2</a:t>
            </a:r>
          </a:p>
        </p:txBody>
      </p:sp>
      <p:sp>
        <p:nvSpPr>
          <p:cNvPr id="25612" name="Oval 17"/>
          <p:cNvSpPr>
            <a:spLocks noChangeArrowheads="1"/>
          </p:cNvSpPr>
          <p:nvPr/>
        </p:nvSpPr>
        <p:spPr bwMode="auto">
          <a:xfrm>
            <a:off x="457200" y="1219200"/>
            <a:ext cx="685800" cy="7366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Antique Olive Compact"/>
              </a:rPr>
              <a:t>1</a:t>
            </a:r>
          </a:p>
        </p:txBody>
      </p:sp>
      <p:grpSp>
        <p:nvGrpSpPr>
          <p:cNvPr id="31753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1763" name="Picture 5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432" y="48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4" name="Picture 6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336" y="4272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5" name="Picture 7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V="1">
              <a:off x="-1857" y="2097"/>
              <a:ext cx="3841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6" name="Picture 8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V="1">
              <a:off x="3748" y="2125"/>
              <a:ext cx="3898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7" name="Picture 9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0" y="3696"/>
              <a:ext cx="624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8" name="Picture 10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5136" y="3698"/>
              <a:ext cx="624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9" name="Picture 11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5185" y="0"/>
              <a:ext cx="576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70" name="Picture 12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54" name="Oval 22"/>
          <p:cNvSpPr>
            <a:spLocks noChangeArrowheads="1"/>
          </p:cNvSpPr>
          <p:nvPr/>
        </p:nvSpPr>
        <p:spPr bwMode="auto">
          <a:xfrm>
            <a:off x="3048000" y="228600"/>
            <a:ext cx="3048000" cy="914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Consolidation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flipV="1">
            <a:off x="609600" y="2286000"/>
            <a:ext cx="7620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1447800" y="1981200"/>
            <a:ext cx="573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Nghe và thực hành đọc bài khóa theo băng</a:t>
            </a: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609600" y="2743200"/>
            <a:ext cx="838200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1584325" y="2555875"/>
            <a:ext cx="704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Nói sử dụng các mẫu câu hỏi và trả lời theo cấu trúc.</a:t>
            </a: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609600" y="2743200"/>
            <a:ext cx="7620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1447800" y="3048000"/>
            <a:ext cx="7123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Nghe hiểu thông tin và khoanh tròn vào đáp án đúng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630" name="Text Box 16"/>
          <p:cNvSpPr txBox="1">
            <a:spLocks noChangeArrowheads="1"/>
          </p:cNvSpPr>
          <p:nvPr/>
        </p:nvSpPr>
        <p:spPr bwMode="auto">
          <a:xfrm>
            <a:off x="1219200" y="38100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Kiến thức:</a:t>
            </a:r>
          </a:p>
        </p:txBody>
      </p:sp>
      <p:sp>
        <p:nvSpPr>
          <p:cNvPr id="23570" name="Text Box 31"/>
          <p:cNvSpPr txBox="1">
            <a:spLocks noChangeArrowheads="1"/>
          </p:cNvSpPr>
          <p:nvPr/>
        </p:nvSpPr>
        <p:spPr bwMode="auto">
          <a:xfrm>
            <a:off x="1600200" y="4572000"/>
            <a:ext cx="5499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Hỏi và trả lời về lý do ai đó muốn đi đâu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với Why - Because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  <p:bldP spid="25611" grpId="0" animBg="1"/>
      <p:bldP spid="25612" grpId="0" animBg="1"/>
      <p:bldP spid="25623" grpId="0" animBg="1"/>
      <p:bldP spid="25624" grpId="0"/>
      <p:bldP spid="25625" grpId="0" animBg="1"/>
      <p:bldP spid="25627" grpId="0"/>
      <p:bldP spid="25628" grpId="0" animBg="1"/>
      <p:bldP spid="25629" grpId="0"/>
      <p:bldP spid="25630" grpId="0"/>
      <p:bldP spid="235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b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Học thuộc từ mới, cấu trúc.</a:t>
            </a:r>
          </a:p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Làm bài tập trong sách bài tập P.64/65 </a:t>
            </a:r>
          </a:p>
          <a:p>
            <a:pPr eaLnBrk="1" hangingPunct="1"/>
            <a:endParaRPr lang="en-US" b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b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b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b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mtClean="0"/>
          </a:p>
        </p:txBody>
      </p:sp>
      <p:pic>
        <p:nvPicPr>
          <p:cNvPr id="4" name="Picture 4" descr="nature%20(6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9530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ature%20(6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5626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nature%20(6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55626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nature%20(6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44958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nature%20(6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28956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WordArt 11"/>
          <p:cNvSpPr>
            <a:spLocks noGrp="1" noChangeArrowheads="1" noChangeShapeType="1" noTextEdit="1"/>
          </p:cNvSpPr>
          <p:nvPr/>
        </p:nvSpPr>
        <p:spPr bwMode="auto">
          <a:xfrm>
            <a:off x="430213" y="92075"/>
            <a:ext cx="8229600" cy="1143000"/>
          </a:xfrm>
          <a:prstGeom prst="rect">
            <a:avLst/>
          </a:prstGeom>
        </p:spPr>
        <p:txBody>
          <a:bodyPr wrap="none" fromWordArt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PresentH"/>
                <a:cs typeface="+mn-cs"/>
              </a:rPr>
              <a:t>Homework</a:t>
            </a:r>
          </a:p>
        </p:txBody>
      </p:sp>
      <p:sp>
        <p:nvSpPr>
          <p:cNvPr id="32776" name="Text Box 16"/>
          <p:cNvSpPr txBox="1">
            <a:spLocks noChangeArrowheads="1"/>
          </p:cNvSpPr>
          <p:nvPr/>
        </p:nvSpPr>
        <p:spPr bwMode="auto">
          <a:xfrm>
            <a:off x="838200" y="37338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Chuẩn bị bài Unit 16 -Lesson 3</a:t>
            </a:r>
          </a:p>
        </p:txBody>
      </p:sp>
      <p:sp>
        <p:nvSpPr>
          <p:cNvPr id="32777" name="Oval 17"/>
          <p:cNvSpPr>
            <a:spLocks noChangeArrowheads="1"/>
          </p:cNvSpPr>
          <p:nvPr/>
        </p:nvSpPr>
        <p:spPr bwMode="auto">
          <a:xfrm>
            <a:off x="228600" y="3810000"/>
            <a:ext cx="685800" cy="6604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Antique Olive Compact"/>
              </a:rPr>
              <a:t>3</a:t>
            </a:r>
          </a:p>
        </p:txBody>
      </p:sp>
      <p:sp>
        <p:nvSpPr>
          <p:cNvPr id="32778" name="Oval 17"/>
          <p:cNvSpPr>
            <a:spLocks noChangeArrowheads="1"/>
          </p:cNvSpPr>
          <p:nvPr/>
        </p:nvSpPr>
        <p:spPr bwMode="auto">
          <a:xfrm>
            <a:off x="152400" y="2743200"/>
            <a:ext cx="685800" cy="5842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Antique Olive Compact"/>
              </a:rPr>
              <a:t>2</a:t>
            </a:r>
          </a:p>
        </p:txBody>
      </p:sp>
      <p:sp>
        <p:nvSpPr>
          <p:cNvPr id="32779" name="Oval 17"/>
          <p:cNvSpPr>
            <a:spLocks noChangeArrowheads="1"/>
          </p:cNvSpPr>
          <p:nvPr/>
        </p:nvSpPr>
        <p:spPr bwMode="auto">
          <a:xfrm>
            <a:off x="152400" y="1447800"/>
            <a:ext cx="685800" cy="7366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Antique Olive Compact"/>
              </a:rPr>
              <a:t>1</a:t>
            </a:r>
          </a:p>
        </p:txBody>
      </p:sp>
      <p:grpSp>
        <p:nvGrpSpPr>
          <p:cNvPr id="32780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2781" name="Picture 5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432" y="48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2" name="Picture 6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336" y="4272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3" name="Picture 7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V="1">
              <a:off x="-1857" y="2097"/>
              <a:ext cx="3841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4" name="Picture 8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V="1">
              <a:off x="3748" y="2125"/>
              <a:ext cx="3898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5" name="Picture 9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0" y="3696"/>
              <a:ext cx="624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6" name="Picture 10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5136" y="3698"/>
              <a:ext cx="624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7" name="Picture 11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5185" y="0"/>
              <a:ext cx="576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8" name="Picture 12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8" descr="15191443_m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-76200"/>
            <a:ext cx="1397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10" descr="2589_animad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322260">
            <a:off x="228600" y="4800600"/>
            <a:ext cx="205105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11" descr="DollGirl_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152400"/>
            <a:ext cx="14763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WordArt 12"/>
          <p:cNvSpPr>
            <a:spLocks noChangeArrowheads="1" noChangeShapeType="1" noTextEdit="1"/>
          </p:cNvSpPr>
          <p:nvPr/>
        </p:nvSpPr>
        <p:spPr bwMode="auto">
          <a:xfrm>
            <a:off x="1371600" y="1828800"/>
            <a:ext cx="6629400" cy="2819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 bye</a:t>
            </a:r>
          </a:p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 very much!</a:t>
            </a:r>
          </a:p>
        </p:txBody>
      </p:sp>
      <p:pic>
        <p:nvPicPr>
          <p:cNvPr id="33797" name="Picture 13" descr="200709100131477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445668" y="-1178718"/>
            <a:ext cx="12620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4" descr="465af3182431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48300" y="5010150"/>
            <a:ext cx="8763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5" descr="firew1"/>
          <p:cNvPicPr>
            <a:picLocks noChangeAspect="1" noChangeArrowheads="1" noCrop="1"/>
          </p:cNvPicPr>
          <p:nvPr/>
        </p:nvPicPr>
        <p:blipFill>
          <a:blip r:embed="rId7">
            <a:lum bright="70000" contrast="-70000"/>
          </a:blip>
          <a:srcRect/>
          <a:stretch>
            <a:fillRect/>
          </a:stretch>
        </p:blipFill>
        <p:spPr bwMode="auto">
          <a:xfrm>
            <a:off x="1066800" y="685800"/>
            <a:ext cx="418941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6" descr="firew1"/>
          <p:cNvPicPr>
            <a:picLocks noChangeAspect="1" noChangeArrowheads="1" noCrop="1"/>
          </p:cNvPicPr>
          <p:nvPr/>
        </p:nvPicPr>
        <p:blipFill>
          <a:blip r:embed="rId7">
            <a:lum bright="70000" contrast="-70000"/>
          </a:blip>
          <a:srcRect/>
          <a:stretch>
            <a:fillRect/>
          </a:stretch>
        </p:blipFill>
        <p:spPr bwMode="auto">
          <a:xfrm>
            <a:off x="4572000" y="685800"/>
            <a:ext cx="418941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7" descr="18097gz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4724400"/>
            <a:ext cx="1460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8" descr="465af35b3798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35238" y="3962400"/>
            <a:ext cx="1427162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4876800" y="1447800"/>
            <a:ext cx="685800" cy="1220788"/>
          </a:xfrm>
          <a:prstGeom prst="irregularSeal1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2" name="AutoShape 3"/>
          <p:cNvSpPr>
            <a:spLocks noChangeArrowheads="1"/>
          </p:cNvSpPr>
          <p:nvPr/>
        </p:nvSpPr>
        <p:spPr bwMode="auto">
          <a:xfrm>
            <a:off x="7162800" y="1219200"/>
            <a:ext cx="1449388" cy="1449388"/>
          </a:xfrm>
          <a:prstGeom prst="irregularSeal1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3" name="AutoShape 4"/>
          <p:cNvSpPr>
            <a:spLocks noChangeArrowheads="1"/>
          </p:cNvSpPr>
          <p:nvPr/>
        </p:nvSpPr>
        <p:spPr bwMode="auto">
          <a:xfrm>
            <a:off x="4419600" y="5257800"/>
            <a:ext cx="1449388" cy="687388"/>
          </a:xfrm>
          <a:prstGeom prst="irregularSeal1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4" name="AutoShape 5"/>
          <p:cNvSpPr>
            <a:spLocks noChangeArrowheads="1"/>
          </p:cNvSpPr>
          <p:nvPr/>
        </p:nvSpPr>
        <p:spPr bwMode="auto">
          <a:xfrm>
            <a:off x="228600" y="5408613"/>
            <a:ext cx="1143000" cy="1449387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5" name="AutoShape 6"/>
          <p:cNvSpPr>
            <a:spLocks noChangeArrowheads="1"/>
          </p:cNvSpPr>
          <p:nvPr/>
        </p:nvSpPr>
        <p:spPr bwMode="auto">
          <a:xfrm>
            <a:off x="1219200" y="3581400"/>
            <a:ext cx="1449388" cy="1449388"/>
          </a:xfrm>
          <a:prstGeom prst="irregularSeal1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6" name="AutoShape 8"/>
          <p:cNvSpPr>
            <a:spLocks noChangeArrowheads="1"/>
          </p:cNvSpPr>
          <p:nvPr/>
        </p:nvSpPr>
        <p:spPr bwMode="auto">
          <a:xfrm>
            <a:off x="6858000" y="5334000"/>
            <a:ext cx="1449388" cy="106838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7" name="AutoShape 9"/>
          <p:cNvSpPr>
            <a:spLocks noChangeArrowheads="1"/>
          </p:cNvSpPr>
          <p:nvPr/>
        </p:nvSpPr>
        <p:spPr bwMode="auto">
          <a:xfrm>
            <a:off x="838200" y="1371600"/>
            <a:ext cx="762000" cy="914400"/>
          </a:xfrm>
          <a:prstGeom prst="irregularSeal1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8" name="AutoShape 10"/>
          <p:cNvSpPr>
            <a:spLocks noChangeArrowheads="1"/>
          </p:cNvSpPr>
          <p:nvPr/>
        </p:nvSpPr>
        <p:spPr bwMode="auto">
          <a:xfrm>
            <a:off x="5181600" y="0"/>
            <a:ext cx="1449388" cy="144938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5369" name="Group 11"/>
          <p:cNvGrpSpPr>
            <a:grpSpLocks/>
          </p:cNvGrpSpPr>
          <p:nvPr/>
        </p:nvGrpSpPr>
        <p:grpSpPr bwMode="auto">
          <a:xfrm>
            <a:off x="762000" y="228600"/>
            <a:ext cx="8001000" cy="6629400"/>
            <a:chOff x="624" y="1296"/>
            <a:chExt cx="2544" cy="1632"/>
          </a:xfrm>
        </p:grpSpPr>
        <p:sp>
          <p:nvSpPr>
            <p:cNvPr id="15381" name="AutoShape 12"/>
            <p:cNvSpPr>
              <a:spLocks noChangeArrowheads="1"/>
            </p:cNvSpPr>
            <p:nvPr/>
          </p:nvSpPr>
          <p:spPr bwMode="auto">
            <a:xfrm>
              <a:off x="624" y="1296"/>
              <a:ext cx="2544" cy="1632"/>
            </a:xfrm>
            <a:prstGeom prst="irregularSeal2">
              <a:avLst/>
            </a:prstGeom>
            <a:solidFill>
              <a:srgbClr val="00FFFF"/>
            </a:solidFill>
            <a:ln w="76200" cmpd="tri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382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085" y="1840"/>
              <a:ext cx="1512" cy="5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705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WARM UP: </a:t>
              </a:r>
            </a:p>
            <a:p>
              <a:pPr algn="ctr"/>
              <a:r>
                <a:rPr lang="en-US" sz="2400" kern="10" smtClean="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Let’s go to the bookshop</a:t>
              </a:r>
              <a:endParaRPr lang="en-US" sz="24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15370" name="AutoShape 14"/>
          <p:cNvSpPr>
            <a:spLocks noChangeArrowheads="1"/>
          </p:cNvSpPr>
          <p:nvPr/>
        </p:nvSpPr>
        <p:spPr bwMode="auto">
          <a:xfrm>
            <a:off x="2971800" y="609600"/>
            <a:ext cx="1449388" cy="1449388"/>
          </a:xfrm>
          <a:prstGeom prst="irregularSeal1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5371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5373" name="Picture 16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432" y="48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17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336" y="4272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18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-1857" y="2097"/>
              <a:ext cx="3841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19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3748" y="2125"/>
              <a:ext cx="3898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20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0" y="3696"/>
              <a:ext cx="624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21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136" y="3698"/>
              <a:ext cx="624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22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185" y="0"/>
              <a:ext cx="576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23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72" name="AutoShape 24"/>
          <p:cNvSpPr>
            <a:spLocks noChangeArrowheads="1"/>
          </p:cNvSpPr>
          <p:nvPr/>
        </p:nvSpPr>
        <p:spPr bwMode="auto">
          <a:xfrm>
            <a:off x="457200" y="1295400"/>
            <a:ext cx="1449388" cy="1449388"/>
          </a:xfrm>
          <a:prstGeom prst="irregularSeal1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6389" name="Picture 5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432" y="48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6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336" y="4272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7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-1857" y="2097"/>
              <a:ext cx="3841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8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3748" y="2125"/>
              <a:ext cx="3898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9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0" y="3696"/>
              <a:ext cx="624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10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136" y="3698"/>
              <a:ext cx="624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11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185" y="0"/>
              <a:ext cx="576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Picture 12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Rectangular Callout 21"/>
          <p:cNvSpPr>
            <a:spLocks noChangeArrowheads="1"/>
          </p:cNvSpPr>
          <p:nvPr/>
        </p:nvSpPr>
        <p:spPr bwMode="auto">
          <a:xfrm>
            <a:off x="457200" y="1600200"/>
            <a:ext cx="4953000" cy="1371600"/>
          </a:xfrm>
          <a:prstGeom prst="wedgeRectCallout">
            <a:avLst>
              <a:gd name="adj1" fmla="val -45769"/>
              <a:gd name="adj2" fmla="val -10185"/>
            </a:avLst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 algn="ctr">
            <a:solidFill>
              <a:srgbClr val="7D60A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Let’s go to the </a:t>
            </a:r>
            <a:r>
              <a:rPr lang="en-US" sz="36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bakery.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en-US" sz="3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ular Callout 22"/>
          <p:cNvSpPr>
            <a:spLocks noChangeArrowheads="1"/>
          </p:cNvSpPr>
          <p:nvPr/>
        </p:nvSpPr>
        <p:spPr bwMode="auto">
          <a:xfrm>
            <a:off x="5562600" y="2514600"/>
            <a:ext cx="2895600" cy="612775"/>
          </a:xfrm>
          <a:prstGeom prst="wedgeRectCallout">
            <a:avLst>
              <a:gd name="adj1" fmla="val -384"/>
              <a:gd name="adj2" fmla="val -85231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 algn="ctr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Sorry. I’m busy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5562600" y="1219200"/>
            <a:ext cx="2895600" cy="612775"/>
          </a:xfrm>
          <a:prstGeom prst="wedgeRectCallout">
            <a:avLst>
              <a:gd name="adj1" fmla="val -5043"/>
              <a:gd name="adj2" fmla="val 7453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Great idea!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8" descr="Anh dep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22860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447800" y="3200400"/>
            <a:ext cx="6324600" cy="1981200"/>
          </a:xfrm>
          <a:prstGeom prst="rect">
            <a:avLst/>
          </a:prstGeom>
        </p:spPr>
        <p:txBody>
          <a:bodyPr spcFirstLastPara="1" wrap="none">
            <a:prstTxWarp prst="textArchUp">
              <a:avLst>
                <a:gd name="adj" fmla="val 10911009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3DH" pitchFamily="34" charset="0"/>
                <a:cs typeface="+mn-cs"/>
              </a:rPr>
              <a:t>TEXT BOOKK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3DH" pitchFamily="34" charset="0"/>
                <a:cs typeface="+mn-cs"/>
              </a:rPr>
              <a:t>PAGE 43 </a:t>
            </a:r>
            <a:endParaRPr lang="en-US" sz="4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.Vn3DH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7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9462" name="Picture 5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432" y="48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Picture 6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336" y="4272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4" name="Picture 7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-1857" y="2097"/>
              <a:ext cx="3841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5" name="Picture 8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3748" y="2125"/>
              <a:ext cx="3898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6" name="Picture 9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0" y="3696"/>
              <a:ext cx="624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Picture 10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136" y="3698"/>
              <a:ext cx="624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Picture 11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185" y="0"/>
              <a:ext cx="576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9" name="Picture 12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34" name="Picture 14" descr="cine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914400"/>
            <a:ext cx="6934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3657600" y="5638800"/>
            <a:ext cx="158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cinema</a:t>
            </a: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533400" y="304800"/>
            <a:ext cx="6858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371600" y="304800"/>
            <a:ext cx="202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Point and say.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5715000" y="5715000"/>
            <a:ext cx="796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film</a:t>
            </a: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>
            <a:off x="5334000" y="57150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/>
      <p:bldP spid="22539" grpId="1" animBg="1"/>
      <p:bldP spid="22540" grpId="0" build="allAtOnce"/>
      <p:bldP spid="19471" grpId="0"/>
      <p:bldP spid="194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1508" name="Picture 5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432" y="48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9" name="Picture 6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336" y="4272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0" name="Picture 7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-1857" y="2097"/>
              <a:ext cx="3841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1" name="Picture 8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3748" y="2125"/>
              <a:ext cx="3898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2" name="Picture 9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0" y="3696"/>
              <a:ext cx="624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3" name="Picture 10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136" y="3698"/>
              <a:ext cx="624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4" name="Picture 11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185" y="0"/>
              <a:ext cx="576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5" name="Picture 12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06" name="Picture 14" descr="swimmingpo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10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3276600" y="5791200"/>
            <a:ext cx="314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swimming pool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2547" name="Picture 5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432" y="48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8" name="Picture 6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336" y="4272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9" name="Picture 7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-1857" y="2097"/>
              <a:ext cx="3841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0" name="Picture 8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3748" y="2125"/>
              <a:ext cx="3898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1" name="Picture 9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0" y="3696"/>
              <a:ext cx="624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2" name="Picture 10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136" y="3698"/>
              <a:ext cx="624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3" name="Picture 11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185" y="0"/>
              <a:ext cx="576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4" name="Picture 12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0" name="Picture 14" descr="U16-L2-1-1-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990600"/>
            <a:ext cx="5562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15"/>
          <p:cNvSpPr txBox="1">
            <a:spLocks noChangeArrowheads="1"/>
          </p:cNvSpPr>
          <p:nvPr/>
        </p:nvSpPr>
        <p:spPr bwMode="auto">
          <a:xfrm>
            <a:off x="593725" y="117475"/>
            <a:ext cx="3543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1. Look, listen and repeat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532" name="Oval 16"/>
          <p:cNvSpPr>
            <a:spLocks noChangeArrowheads="1"/>
          </p:cNvSpPr>
          <p:nvPr/>
        </p:nvSpPr>
        <p:spPr bwMode="auto">
          <a:xfrm>
            <a:off x="533400" y="914400"/>
            <a:ext cx="457200" cy="3810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22533" name="AutoShape 20"/>
          <p:cNvSpPr>
            <a:spLocks noChangeArrowheads="1"/>
          </p:cNvSpPr>
          <p:nvPr/>
        </p:nvSpPr>
        <p:spPr bwMode="auto">
          <a:xfrm>
            <a:off x="3200400" y="1143000"/>
            <a:ext cx="1981200" cy="457200"/>
          </a:xfrm>
          <a:prstGeom prst="wedgeRectCallout">
            <a:avLst>
              <a:gd name="adj1" fmla="val 319"/>
              <a:gd name="adj2" fmla="val 6458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Sorry. I can’t.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34" name="AutoShape 21"/>
          <p:cNvSpPr>
            <a:spLocks noChangeArrowheads="1"/>
          </p:cNvSpPr>
          <p:nvPr/>
        </p:nvSpPr>
        <p:spPr bwMode="auto">
          <a:xfrm>
            <a:off x="1066800" y="609600"/>
            <a:ext cx="3505200" cy="457200"/>
          </a:xfrm>
          <a:prstGeom prst="wedgeRectCallout">
            <a:avLst>
              <a:gd name="adj1" fmla="val -10644"/>
              <a:gd name="adj2" fmla="val 13472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Let’s go to the zoo, Linda.</a:t>
            </a:r>
          </a:p>
        </p:txBody>
      </p:sp>
      <p:pic>
        <p:nvPicPr>
          <p:cNvPr id="22535" name="Picture 22" descr="U16-L2-1-2-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685800"/>
            <a:ext cx="419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Oval 23"/>
          <p:cNvSpPr>
            <a:spLocks noChangeArrowheads="1"/>
          </p:cNvSpPr>
          <p:nvPr/>
        </p:nvSpPr>
        <p:spPr bwMode="auto">
          <a:xfrm>
            <a:off x="5334000" y="914400"/>
            <a:ext cx="457200" cy="3810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2537" name="AutoShape 24"/>
          <p:cNvSpPr>
            <a:spLocks noChangeArrowheads="1"/>
          </p:cNvSpPr>
          <p:nvPr/>
        </p:nvSpPr>
        <p:spPr bwMode="auto">
          <a:xfrm>
            <a:off x="5791200" y="304800"/>
            <a:ext cx="2895600" cy="914400"/>
          </a:xfrm>
          <a:prstGeom prst="wedgeRectCallout">
            <a:avLst>
              <a:gd name="adj1" fmla="val -21602"/>
              <a:gd name="adj2" fmla="val 6753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How about you, Mai? </a:t>
            </a:r>
          </a:p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Would you like to go </a:t>
            </a:r>
          </a:p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to the zoo?</a:t>
            </a:r>
          </a:p>
        </p:txBody>
      </p:sp>
      <p:sp>
        <p:nvSpPr>
          <p:cNvPr id="22538" name="AutoShape 25"/>
          <p:cNvSpPr>
            <a:spLocks noChangeArrowheads="1"/>
          </p:cNvSpPr>
          <p:nvPr/>
        </p:nvSpPr>
        <p:spPr bwMode="auto">
          <a:xfrm>
            <a:off x="5486400" y="3124200"/>
            <a:ext cx="3276600" cy="685800"/>
          </a:xfrm>
          <a:prstGeom prst="wedgeRectCallout">
            <a:avLst>
              <a:gd name="adj1" fmla="val 13662"/>
              <a:gd name="adj2" fmla="val -812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Yes, I’d like to. Can we go to the supermarket first?</a:t>
            </a:r>
          </a:p>
        </p:txBody>
      </p:sp>
      <p:pic>
        <p:nvPicPr>
          <p:cNvPr id="22539" name="Picture 26" descr="U16-L2-1-3-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733800"/>
            <a:ext cx="430053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Oval 28"/>
          <p:cNvSpPr>
            <a:spLocks noChangeArrowheads="1"/>
          </p:cNvSpPr>
          <p:nvPr/>
        </p:nvSpPr>
        <p:spPr bwMode="auto">
          <a:xfrm>
            <a:off x="609600" y="3810000"/>
            <a:ext cx="457200" cy="3810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22541" name="Picture 29" descr="U16-L2-1-4-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3962400"/>
            <a:ext cx="3995738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2" name="Oval 30"/>
          <p:cNvSpPr>
            <a:spLocks noChangeArrowheads="1"/>
          </p:cNvSpPr>
          <p:nvPr/>
        </p:nvSpPr>
        <p:spPr bwMode="auto">
          <a:xfrm>
            <a:off x="5029200" y="3886200"/>
            <a:ext cx="457200" cy="3810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d</a:t>
            </a:r>
          </a:p>
        </p:txBody>
      </p:sp>
      <p:sp>
        <p:nvSpPr>
          <p:cNvPr id="22543" name="AutoShape 24"/>
          <p:cNvSpPr>
            <a:spLocks noChangeArrowheads="1"/>
          </p:cNvSpPr>
          <p:nvPr/>
        </p:nvSpPr>
        <p:spPr bwMode="auto">
          <a:xfrm>
            <a:off x="1066800" y="3810000"/>
            <a:ext cx="2667000" cy="609600"/>
          </a:xfrm>
          <a:prstGeom prst="wedgeRectCallout">
            <a:avLst>
              <a:gd name="adj1" fmla="val -34167"/>
              <a:gd name="adj2" fmla="val 1062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Why do you want to go to the supermarket?</a:t>
            </a:r>
          </a:p>
        </p:txBody>
      </p:sp>
      <p:sp>
        <p:nvSpPr>
          <p:cNvPr id="22544" name="AutoShape 25"/>
          <p:cNvSpPr>
            <a:spLocks noChangeArrowheads="1"/>
          </p:cNvSpPr>
          <p:nvPr/>
        </p:nvSpPr>
        <p:spPr bwMode="auto">
          <a:xfrm>
            <a:off x="457200" y="6248400"/>
            <a:ext cx="4419600" cy="381000"/>
          </a:xfrm>
          <a:prstGeom prst="wedgeRectCallout">
            <a:avLst>
              <a:gd name="adj1" fmla="val -39009"/>
              <a:gd name="adj2" fmla="val -147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Because I want to buy something to eat</a:t>
            </a:r>
          </a:p>
        </p:txBody>
      </p:sp>
      <p:sp>
        <p:nvSpPr>
          <p:cNvPr id="22545" name="AutoShape 26"/>
          <p:cNvSpPr>
            <a:spLocks noChangeArrowheads="1"/>
          </p:cNvSpPr>
          <p:nvPr/>
        </p:nvSpPr>
        <p:spPr bwMode="auto">
          <a:xfrm>
            <a:off x="6553200" y="3886200"/>
            <a:ext cx="2438400" cy="381000"/>
          </a:xfrm>
          <a:prstGeom prst="wedgeRectCallout">
            <a:avLst>
              <a:gd name="adj1" fmla="val 9116"/>
              <a:gd name="adj2" fmla="val 11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Me, too! I’m hungry!</a:t>
            </a:r>
          </a:p>
        </p:txBody>
      </p:sp>
      <p:sp>
        <p:nvSpPr>
          <p:cNvPr id="22546" name="AutoShape 27"/>
          <p:cNvSpPr>
            <a:spLocks noChangeArrowheads="1"/>
          </p:cNvSpPr>
          <p:nvPr/>
        </p:nvSpPr>
        <p:spPr bwMode="auto">
          <a:xfrm>
            <a:off x="6324600" y="6172200"/>
            <a:ext cx="2286000" cy="381000"/>
          </a:xfrm>
          <a:prstGeom prst="wedgeRectCallout">
            <a:avLst>
              <a:gd name="adj1" fmla="val 3819"/>
              <a:gd name="adj2" fmla="val -17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Let’s go 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4819" name="Picture 5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432" y="48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0" name="Picture 6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336" y="4272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1" name="Picture 7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-1857" y="2097"/>
              <a:ext cx="3841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2" name="Picture 8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3748" y="2125"/>
              <a:ext cx="3898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3" name="Picture 9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0" y="3696"/>
              <a:ext cx="624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4" name="Picture 10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136" y="3698"/>
              <a:ext cx="624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5" name="Picture 11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185" y="0"/>
              <a:ext cx="576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6" name="Picture 12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685800" y="533400"/>
            <a:ext cx="70754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Why do you want to go to the supermarket?</a:t>
            </a:r>
          </a:p>
          <a:p>
            <a:endParaRPr lang="en-US"/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838200" y="2590800"/>
            <a:ext cx="6400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Because I want to buy something to eat.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5486400" y="7620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5562600" y="1066800"/>
            <a:ext cx="1428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bakery?</a:t>
            </a:r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>
            <a:off x="3886200" y="2743200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3962400" y="3276600"/>
            <a:ext cx="2684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buy some bread.</a:t>
            </a: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5486400" y="1752600"/>
            <a:ext cx="1903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pharmacy?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3962400" y="3962400"/>
            <a:ext cx="3157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buy some medicine.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2" grpId="0"/>
      <p:bldP spid="34834" grpId="0"/>
      <p:bldP spid="34835" grpId="0" animBg="1"/>
      <p:bldP spid="34836" grpId="0"/>
      <p:bldP spid="34837" grpId="0" animBg="1"/>
      <p:bldP spid="34838" grpId="0"/>
      <p:bldP spid="34839" grpId="0"/>
      <p:bldP spid="348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3566" name="Picture 5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432" y="48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7" name="Picture 6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336" y="4272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8" name="Picture 7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-1857" y="2097"/>
              <a:ext cx="3841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9" name="Picture 8" descr="Picture1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3748" y="2125"/>
              <a:ext cx="3898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0" name="Picture 9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0" y="3696"/>
              <a:ext cx="624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1" name="Picture 10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136" y="3698"/>
              <a:ext cx="624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2" name="Picture 11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185" y="0"/>
              <a:ext cx="576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3" name="Picture 12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54" name="Picture 13" descr="U16-L2-2-2-so th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838200"/>
            <a:ext cx="381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4" descr="U16-L2-2-3-cinem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762000"/>
            <a:ext cx="3746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5" descr="U16-L2-2-4-baker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37338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6" descr="U16-L2-2-5-be b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365760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Oval 17"/>
          <p:cNvSpPr>
            <a:spLocks noChangeArrowheads="1"/>
          </p:cNvSpPr>
          <p:nvPr/>
        </p:nvSpPr>
        <p:spPr bwMode="auto">
          <a:xfrm>
            <a:off x="533400" y="609600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3559" name="Oval 18"/>
          <p:cNvSpPr>
            <a:spLocks noChangeArrowheads="1"/>
          </p:cNvSpPr>
          <p:nvPr/>
        </p:nvSpPr>
        <p:spPr bwMode="auto">
          <a:xfrm>
            <a:off x="4876800" y="609600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3560" name="Oval 19"/>
          <p:cNvSpPr>
            <a:spLocks noChangeArrowheads="1"/>
          </p:cNvSpPr>
          <p:nvPr/>
        </p:nvSpPr>
        <p:spPr bwMode="auto">
          <a:xfrm>
            <a:off x="457200" y="3733800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3561" name="Oval 20"/>
          <p:cNvSpPr>
            <a:spLocks noChangeArrowheads="1"/>
          </p:cNvSpPr>
          <p:nvPr/>
        </p:nvSpPr>
        <p:spPr bwMode="auto">
          <a:xfrm>
            <a:off x="4876800" y="3733800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3562" name="Text Box 21"/>
          <p:cNvSpPr txBox="1">
            <a:spLocks noChangeArrowheads="1"/>
          </p:cNvSpPr>
          <p:nvPr/>
        </p:nvSpPr>
        <p:spPr bwMode="auto">
          <a:xfrm>
            <a:off x="1143000" y="3200400"/>
            <a:ext cx="2747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zoo/ see the animals</a:t>
            </a:r>
          </a:p>
        </p:txBody>
      </p:sp>
      <p:sp>
        <p:nvSpPr>
          <p:cNvPr id="23563" name="Text Box 22"/>
          <p:cNvSpPr txBox="1">
            <a:spLocks noChangeArrowheads="1"/>
          </p:cNvSpPr>
          <p:nvPr/>
        </p:nvSpPr>
        <p:spPr bwMode="auto">
          <a:xfrm>
            <a:off x="5715000" y="3276600"/>
            <a:ext cx="249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cinema/ see a film</a:t>
            </a:r>
          </a:p>
        </p:txBody>
      </p:sp>
      <p:sp>
        <p:nvSpPr>
          <p:cNvPr id="23564" name="Text Box 23"/>
          <p:cNvSpPr txBox="1">
            <a:spLocks noChangeArrowheads="1"/>
          </p:cNvSpPr>
          <p:nvPr/>
        </p:nvSpPr>
        <p:spPr bwMode="auto">
          <a:xfrm>
            <a:off x="914400" y="6172200"/>
            <a:ext cx="332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bakery/ buy some bread</a:t>
            </a:r>
          </a:p>
        </p:txBody>
      </p:sp>
      <p:sp>
        <p:nvSpPr>
          <p:cNvPr id="23565" name="Text Box 24"/>
          <p:cNvSpPr txBox="1">
            <a:spLocks noChangeArrowheads="1"/>
          </p:cNvSpPr>
          <p:nvPr/>
        </p:nvSpPr>
        <p:spPr bwMode="auto">
          <a:xfrm>
            <a:off x="5486400" y="6096000"/>
            <a:ext cx="299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swimming pool/ swim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775</Words>
  <Application>Microsoft Office PowerPoint</Application>
  <PresentationFormat>On-screen Show (4:3)</PresentationFormat>
  <Paragraphs>383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.Vn3DH</vt:lpstr>
      <vt:lpstr>.VnArabia</vt:lpstr>
      <vt:lpstr>.VnPresentH</vt:lpstr>
      <vt:lpstr>Antique Olive Compact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XP-PRO-2011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NP-COMPUTER</dc:creator>
  <cp:lastModifiedBy>Admin</cp:lastModifiedBy>
  <cp:revision>26</cp:revision>
  <dcterms:created xsi:type="dcterms:W3CDTF">2015-10-14T16:07:14Z</dcterms:created>
  <dcterms:modified xsi:type="dcterms:W3CDTF">2022-03-24T01:34:24Z</dcterms:modified>
</cp:coreProperties>
</file>